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0" r:id="rId3"/>
    <p:sldId id="266" r:id="rId4"/>
    <p:sldId id="257" r:id="rId5"/>
    <p:sldId id="258" r:id="rId6"/>
    <p:sldId id="259" r:id="rId7"/>
    <p:sldId id="268" r:id="rId8"/>
    <p:sldId id="267" r:id="rId9"/>
    <p:sldId id="261" r:id="rId10"/>
    <p:sldId id="263" r:id="rId11"/>
    <p:sldId id="269" r:id="rId12"/>
    <p:sldId id="262" r:id="rId13"/>
    <p:sldId id="271" r:id="rId14"/>
    <p:sldId id="270" r:id="rId15"/>
    <p:sldId id="264" r:id="rId16"/>
    <p:sldId id="265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632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516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821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24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179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682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1149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182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380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040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4187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385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3381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0577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373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67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112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D2FBC5-46CC-4D15-B01E-35AE73D584F1}" type="datetimeFigureOut">
              <a:rPr lang="fr-CH" smtClean="0"/>
              <a:t>12.12.2022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4181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B24BB230-52FE-F26C-404C-AF914FC3E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0" b="235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22C735-4590-902A-7C75-78892F655D5C}"/>
              </a:ext>
            </a:extLst>
          </p:cNvPr>
          <p:cNvSpPr/>
          <p:nvPr/>
        </p:nvSpPr>
        <p:spPr>
          <a:xfrm>
            <a:off x="3182566" y="3888406"/>
            <a:ext cx="5826868" cy="1979729"/>
          </a:xfrm>
          <a:prstGeom prst="rect">
            <a:avLst/>
          </a:prstGeom>
          <a:solidFill>
            <a:srgbClr val="4472C4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D032AC-DF71-CCD8-60BA-48F1ABB14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2566" y="3888405"/>
            <a:ext cx="5826868" cy="835777"/>
          </a:xfrm>
        </p:spPr>
        <p:txBody>
          <a:bodyPr>
            <a:normAutofit fontScale="90000"/>
          </a:bodyPr>
          <a:lstStyle/>
          <a:p>
            <a:r>
              <a:rPr lang="fr-CH" b="1" dirty="0" err="1">
                <a:solidFill>
                  <a:srgbClr val="FFFFFF"/>
                </a:solidFill>
              </a:rPr>
              <a:t>Bacteria</a:t>
            </a:r>
            <a:r>
              <a:rPr lang="fr-CH" b="1" dirty="0">
                <a:solidFill>
                  <a:srgbClr val="FFFFFF"/>
                </a:solidFill>
              </a:rPr>
              <a:t> </a:t>
            </a:r>
            <a:r>
              <a:rPr lang="fr-CH" b="1" dirty="0" err="1">
                <a:solidFill>
                  <a:srgbClr val="FFFFFF"/>
                </a:solidFill>
              </a:rPr>
              <a:t>counting</a:t>
            </a:r>
            <a:endParaRPr lang="fr-CH" b="1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116304-D2B8-59D4-0E11-6AEFC1A0E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2566" y="4724182"/>
            <a:ext cx="5826868" cy="1134723"/>
          </a:xfrm>
        </p:spPr>
        <p:txBody>
          <a:bodyPr>
            <a:normAutofit fontScale="92500" lnSpcReduction="20000"/>
          </a:bodyPr>
          <a:lstStyle/>
          <a:p>
            <a:r>
              <a:rPr lang="fr-CH" b="1" dirty="0">
                <a:solidFill>
                  <a:srgbClr val="FFFFFF"/>
                </a:solidFill>
              </a:rPr>
              <a:t>Image </a:t>
            </a:r>
            <a:r>
              <a:rPr lang="fr-CH" b="1" dirty="0" err="1">
                <a:solidFill>
                  <a:srgbClr val="FFFFFF"/>
                </a:solidFill>
              </a:rPr>
              <a:t>processing</a:t>
            </a:r>
            <a:r>
              <a:rPr lang="fr-CH" b="1" dirty="0">
                <a:solidFill>
                  <a:srgbClr val="FFFFFF"/>
                </a:solidFill>
              </a:rPr>
              <a:t> </a:t>
            </a:r>
          </a:p>
          <a:p>
            <a:r>
              <a:rPr lang="fr-CH" b="1" dirty="0">
                <a:solidFill>
                  <a:srgbClr val="FFFFFF"/>
                </a:solidFill>
              </a:rPr>
              <a:t>mini-</a:t>
            </a:r>
            <a:r>
              <a:rPr lang="fr-CH" b="1" dirty="0" err="1">
                <a:solidFill>
                  <a:srgbClr val="FFFFFF"/>
                </a:solidFill>
              </a:rPr>
              <a:t>project</a:t>
            </a:r>
            <a:endParaRPr lang="fr-CH" b="1" dirty="0">
              <a:solidFill>
                <a:srgbClr val="FFFFFF"/>
              </a:solidFill>
            </a:endParaRPr>
          </a:p>
          <a:p>
            <a:r>
              <a:rPr lang="fr-CH" b="1" dirty="0">
                <a:solidFill>
                  <a:srgbClr val="FFFFFF"/>
                </a:solidFill>
              </a:rPr>
              <a:t>Final </a:t>
            </a:r>
            <a:r>
              <a:rPr lang="fr-CH" b="1" dirty="0" err="1">
                <a:solidFill>
                  <a:srgbClr val="FFFFFF"/>
                </a:solidFill>
              </a:rPr>
              <a:t>presentation</a:t>
            </a:r>
            <a:endParaRPr lang="fr-CH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5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B90C4-8AC3-0722-6FEC-BB9E0596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5480"/>
            <a:ext cx="10353762" cy="970450"/>
          </a:xfrm>
        </p:spPr>
        <p:txBody>
          <a:bodyPr/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DDBC3B-93ED-17C3-A4A3-CBA489C8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43" y="1847533"/>
            <a:ext cx="2788447" cy="4172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A131F3-9EE0-14AF-7030-875E6067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9" y="1831179"/>
            <a:ext cx="2788447" cy="41875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D84DF6-148C-E627-8B1E-A909CF886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967" y="1876649"/>
            <a:ext cx="2788447" cy="415515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6ED1AE5-7021-9AA9-13A4-73F4D911453E}"/>
              </a:ext>
            </a:extLst>
          </p:cNvPr>
          <p:cNvSpPr txBox="1"/>
          <p:nvPr/>
        </p:nvSpPr>
        <p:spPr>
          <a:xfrm>
            <a:off x="919119" y="1323347"/>
            <a:ext cx="278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Original image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2806981-0230-8659-3455-CA94AB010A6D}"/>
              </a:ext>
            </a:extLst>
          </p:cNvPr>
          <p:cNvSpPr txBox="1"/>
          <p:nvPr/>
        </p:nvSpPr>
        <p:spPr>
          <a:xfrm>
            <a:off x="4769543" y="1184848"/>
            <a:ext cx="278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Apply K-</a:t>
            </a:r>
            <a:r>
              <a:rPr lang="fr-CH" dirty="0" err="1"/>
              <a:t>means</a:t>
            </a:r>
            <a:endParaRPr lang="fr-CH" dirty="0"/>
          </a:p>
          <a:p>
            <a:r>
              <a:rPr lang="fr-CH" dirty="0"/>
              <a:t>K = 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E938E55-E77B-E8A8-862E-93BB8BEA1754}"/>
              </a:ext>
            </a:extLst>
          </p:cNvPr>
          <p:cNvSpPr txBox="1"/>
          <p:nvPr/>
        </p:nvSpPr>
        <p:spPr>
          <a:xfrm>
            <a:off x="8619968" y="1230318"/>
            <a:ext cx="278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Suppress</a:t>
            </a:r>
            <a:r>
              <a:rPr lang="fr-CH" dirty="0"/>
              <a:t> </a:t>
            </a:r>
            <a:r>
              <a:rPr lang="fr-CH" dirty="0" err="1"/>
              <a:t>Median</a:t>
            </a:r>
            <a:r>
              <a:rPr lang="fr-CH" dirty="0"/>
              <a:t> </a:t>
            </a:r>
            <a:r>
              <a:rPr lang="fr-CH" dirty="0" err="1"/>
              <a:t>channel</a:t>
            </a:r>
            <a:endParaRPr lang="fr-CH" dirty="0"/>
          </a:p>
          <a:p>
            <a:r>
              <a:rPr lang="fr-CH" dirty="0"/>
              <a:t>Blue </a:t>
            </a:r>
            <a:r>
              <a:rPr lang="fr-CH" dirty="0" err="1"/>
              <a:t>effect</a:t>
            </a:r>
            <a:r>
              <a:rPr lang="fr-CH" dirty="0"/>
              <a:t> -&gt; Background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AB1B311-ED99-E5CF-4980-C44897C64CFF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10/19</a:t>
            </a:r>
            <a:endParaRPr lang="fr-CH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49A1BF19-9EF7-5214-D4E2-49C8C089EB3A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EE7113A9-0379-E00C-956F-E4A40625BCEA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0BA6B22-521A-B5D8-13C0-5969B6494713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C571D196-26BC-1AB0-2A43-FB48DB5B87CB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252583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B90C4-8AC3-0722-6FEC-BB9E0596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5480"/>
            <a:ext cx="10353762" cy="970450"/>
          </a:xfrm>
        </p:spPr>
        <p:txBody>
          <a:bodyPr/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endParaRPr lang="fr-CH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0845A157-A06E-2152-4447-D0077259A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86" y="1574776"/>
            <a:ext cx="2591162" cy="3858163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E931107-63FD-E8E0-D71A-1D00F1B8B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4838" y="1574776"/>
            <a:ext cx="2591162" cy="3882352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3BA03D6-61FA-C61F-37C4-32F99EAD0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490" y="1574777"/>
            <a:ext cx="2676345" cy="388235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B8BAC8F4-C2A3-4112-8417-654DEF3C6D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353" y="1574774"/>
            <a:ext cx="2576858" cy="388235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4A044835-4F12-3796-7186-3A626ACC4AB2}"/>
              </a:ext>
            </a:extLst>
          </p:cNvPr>
          <p:cNvSpPr txBox="1"/>
          <p:nvPr/>
        </p:nvSpPr>
        <p:spPr>
          <a:xfrm>
            <a:off x="576186" y="1067049"/>
            <a:ext cx="25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Binarise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A036CDF-0BF8-B5DD-5C50-04FC2D8A5FED}"/>
              </a:ext>
            </a:extLst>
          </p:cNvPr>
          <p:cNvSpPr txBox="1"/>
          <p:nvPr/>
        </p:nvSpPr>
        <p:spPr>
          <a:xfrm>
            <a:off x="3504838" y="1067049"/>
            <a:ext cx="25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Morph</a:t>
            </a:r>
            <a:r>
              <a:rPr lang="fr-CH" dirty="0"/>
              <a:t> (Erode + Open)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D23A04D-034D-C8BE-B5EA-904ECC15A011}"/>
              </a:ext>
            </a:extLst>
          </p:cNvPr>
          <p:cNvSpPr txBox="1"/>
          <p:nvPr/>
        </p:nvSpPr>
        <p:spPr>
          <a:xfrm>
            <a:off x="6433490" y="1067049"/>
            <a:ext cx="25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Cany</a:t>
            </a:r>
            <a:endParaRPr lang="fr-CH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5072BE-8006-783A-8710-A81AE5AB8F2D}"/>
              </a:ext>
            </a:extLst>
          </p:cNvPr>
          <p:cNvSpPr txBox="1"/>
          <p:nvPr/>
        </p:nvSpPr>
        <p:spPr>
          <a:xfrm>
            <a:off x="9362142" y="1109911"/>
            <a:ext cx="25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Contour </a:t>
            </a:r>
            <a:r>
              <a:rPr lang="fr-CH" dirty="0" err="1"/>
              <a:t>detection</a:t>
            </a:r>
            <a:endParaRPr lang="fr-CH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1984AE2-D10D-B78A-4647-582088D9780C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11/19</a:t>
            </a:r>
            <a:endParaRPr lang="fr-CH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36EE885-D3E8-0C41-F7AE-F87AEDFA00B9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1CC606A-AE96-AC50-452D-762E9864C3B9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2EC4286-08C2-1652-D747-89C1BC006A5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1FC0990-86B1-7E4E-0087-76B9BC7E517E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365135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FA7A1-1D83-24F5-F66C-20CC8F5E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2" y="5439897"/>
            <a:ext cx="9440034" cy="8702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Watershed – </a:t>
            </a:r>
            <a:r>
              <a:rPr lang="en-US" sz="4800" dirty="0" err="1"/>
              <a:t>dist</a:t>
            </a:r>
            <a:r>
              <a:rPr lang="en-US" sz="4800" dirty="0"/>
              <a:t> transform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C13AEB72-DBA6-0FE7-162B-2CAFEF884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0834" y="845426"/>
            <a:ext cx="2148982" cy="3219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735041F-ACBF-6EFC-D2BA-59517B94E2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5697" y="847543"/>
            <a:ext cx="2144888" cy="32173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365998A-51D9-6814-71B1-74231D5C7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7727" y="845426"/>
            <a:ext cx="2165965" cy="321945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73DA66C-86C8-8D3F-CB25-8E074A8C12BF}"/>
              </a:ext>
            </a:extLst>
          </p:cNvPr>
          <p:cNvSpPr txBox="1"/>
          <p:nvPr/>
        </p:nvSpPr>
        <p:spPr>
          <a:xfrm>
            <a:off x="1515697" y="4362495"/>
            <a:ext cx="214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Original image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A42F4ADA-0DBB-4263-F898-8245F021DA91}"/>
              </a:ext>
            </a:extLst>
          </p:cNvPr>
          <p:cNvSpPr txBox="1"/>
          <p:nvPr/>
        </p:nvSpPr>
        <p:spPr>
          <a:xfrm>
            <a:off x="5028804" y="4477566"/>
            <a:ext cx="2144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Binarize</a:t>
            </a:r>
            <a:endParaRPr lang="fr-CH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8E6E6BC-A0D6-2B38-D3DE-0C4885EE41C1}"/>
              </a:ext>
            </a:extLst>
          </p:cNvPr>
          <p:cNvSpPr txBox="1"/>
          <p:nvPr/>
        </p:nvSpPr>
        <p:spPr>
          <a:xfrm>
            <a:off x="8541911" y="4539086"/>
            <a:ext cx="2911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Dist</a:t>
            </a:r>
            <a:r>
              <a:rPr lang="fr-CH" dirty="0"/>
              <a:t> </a:t>
            </a:r>
            <a:r>
              <a:rPr lang="fr-CH" dirty="0" err="1"/>
              <a:t>transform</a:t>
            </a:r>
            <a:endParaRPr lang="fr-CH" dirty="0"/>
          </a:p>
          <a:p>
            <a:r>
              <a:rPr lang="fr-CH" dirty="0"/>
              <a:t>Distance to background (0)</a:t>
            </a:r>
          </a:p>
          <a:p>
            <a:r>
              <a:rPr lang="fr-CH" dirty="0"/>
              <a:t>‘</a:t>
            </a:r>
            <a:r>
              <a:rPr lang="fr-CH" dirty="0" err="1"/>
              <a:t>Skelettons</a:t>
            </a:r>
            <a:r>
              <a:rPr lang="fr-CH" dirty="0"/>
              <a:t>’ </a:t>
            </a:r>
            <a:r>
              <a:rPr lang="fr-CH" dirty="0" err="1"/>
              <a:t>maps</a:t>
            </a:r>
            <a:endParaRPr lang="fr-CH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C29303B-423D-9948-0D85-ED631CCD7F44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12/19</a:t>
            </a:r>
            <a:endParaRPr lang="fr-CH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E2A68A0-275B-AF64-9B1E-4C01563A3D5C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9681032-CBDB-C348-2646-EE2A195B7457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B80117A-AF95-0A1F-2F30-C89156078020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F061FF8-F6E4-3A34-FABC-C5F0253ED907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12636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AFA7A1-1D83-24F5-F66C-20CC8F5EF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983" y="5394320"/>
            <a:ext cx="9440034" cy="82688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Watershed - results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547807"/>
            <a:ext cx="10905066" cy="381680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BBFAF4E-2E24-1E5D-BFE5-70619A6AB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219" y="847543"/>
            <a:ext cx="2148982" cy="321945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A32B1876-2EC4-96E5-23FC-609025660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6943" y="849660"/>
            <a:ext cx="2127052" cy="321733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19E2551-ABA7-795F-C59F-A0E53200C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446" y="846485"/>
            <a:ext cx="2157031" cy="321945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48238FD-A476-30C2-2734-BA4F617F469C}"/>
              </a:ext>
            </a:extLst>
          </p:cNvPr>
          <p:cNvSpPr txBox="1"/>
          <p:nvPr/>
        </p:nvSpPr>
        <p:spPr>
          <a:xfrm>
            <a:off x="836580" y="4534246"/>
            <a:ext cx="3307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Binarize</a:t>
            </a:r>
            <a:r>
              <a:rPr lang="fr-CH" dirty="0"/>
              <a:t> distance </a:t>
            </a:r>
            <a:r>
              <a:rPr lang="fr-CH" dirty="0" err="1"/>
              <a:t>transform</a:t>
            </a:r>
            <a:r>
              <a:rPr lang="fr-CH" dirty="0"/>
              <a:t> Concept of marks</a:t>
            </a:r>
          </a:p>
          <a:p>
            <a:r>
              <a:rPr lang="fr-CH" dirty="0"/>
              <a:t>No </a:t>
            </a:r>
            <a:r>
              <a:rPr lang="fr-CH" dirty="0" err="1"/>
              <a:t>morph</a:t>
            </a:r>
            <a:r>
              <a:rPr lang="fr-CH" dirty="0"/>
              <a:t> </a:t>
            </a:r>
            <a:r>
              <a:rPr lang="fr-CH" dirty="0" err="1"/>
              <a:t>applied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6918C15-6A9E-3B23-1425-D927F30B4008}"/>
              </a:ext>
            </a:extLst>
          </p:cNvPr>
          <p:cNvSpPr txBox="1"/>
          <p:nvPr/>
        </p:nvSpPr>
        <p:spPr>
          <a:xfrm>
            <a:off x="5016219" y="4534245"/>
            <a:ext cx="215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Execute</a:t>
            </a:r>
            <a:r>
              <a:rPr lang="fr-CH" dirty="0"/>
              <a:t> </a:t>
            </a:r>
            <a:r>
              <a:rPr lang="fr-CH" dirty="0" err="1"/>
              <a:t>watershed</a:t>
            </a:r>
            <a:endParaRPr lang="fr-CH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06477FD-06E2-F3D3-740B-311D2EE1389F}"/>
              </a:ext>
            </a:extLst>
          </p:cNvPr>
          <p:cNvSpPr txBox="1"/>
          <p:nvPr/>
        </p:nvSpPr>
        <p:spPr>
          <a:xfrm>
            <a:off x="8536964" y="4534245"/>
            <a:ext cx="2157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Report contours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6CD1B3C-AFDB-9968-010A-B22FDC13591A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13/19</a:t>
            </a:r>
            <a:endParaRPr lang="fr-CH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3779C2D0-15FC-F2A4-C3A0-BB0AD6192D21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B6FB40-2E8C-5592-9661-4838EF0F34C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D400861-68A4-6560-3675-459FFCA3316C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8673910-F2E8-A84D-8735-E5AE09356B12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2455903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B90C4-8AC3-0722-6FEC-BB9E0596F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5480"/>
            <a:ext cx="10353762" cy="970450"/>
          </a:xfrm>
        </p:spPr>
        <p:txBody>
          <a:bodyPr/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 + </a:t>
            </a:r>
            <a:r>
              <a:rPr lang="fr-CH" dirty="0" err="1"/>
              <a:t>watershed</a:t>
            </a: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DDDBC3B-93ED-17C3-A4A3-CBA489C8F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543" y="1847533"/>
            <a:ext cx="2788447" cy="417298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6A131F3-9EE0-14AF-7030-875E60679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119" y="1831179"/>
            <a:ext cx="2788447" cy="418752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0D84DF6-148C-E627-8B1E-A909CF8869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967" y="1876649"/>
            <a:ext cx="2788447" cy="4155153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E6ED1AE5-7021-9AA9-13A4-73F4D911453E}"/>
              </a:ext>
            </a:extLst>
          </p:cNvPr>
          <p:cNvSpPr txBox="1"/>
          <p:nvPr/>
        </p:nvSpPr>
        <p:spPr>
          <a:xfrm>
            <a:off x="919119" y="1323347"/>
            <a:ext cx="278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Original image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F2806981-0230-8659-3455-CA94AB010A6D}"/>
              </a:ext>
            </a:extLst>
          </p:cNvPr>
          <p:cNvSpPr txBox="1"/>
          <p:nvPr/>
        </p:nvSpPr>
        <p:spPr>
          <a:xfrm>
            <a:off x="4769543" y="1184848"/>
            <a:ext cx="278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Apply K-</a:t>
            </a:r>
            <a:r>
              <a:rPr lang="fr-CH" dirty="0" err="1"/>
              <a:t>means</a:t>
            </a:r>
            <a:endParaRPr lang="fr-CH" dirty="0"/>
          </a:p>
          <a:p>
            <a:r>
              <a:rPr lang="fr-CH" dirty="0"/>
              <a:t>K = 3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E938E55-E77B-E8A8-862E-93BB8BEA1754}"/>
              </a:ext>
            </a:extLst>
          </p:cNvPr>
          <p:cNvSpPr txBox="1"/>
          <p:nvPr/>
        </p:nvSpPr>
        <p:spPr>
          <a:xfrm>
            <a:off x="8619968" y="1230318"/>
            <a:ext cx="27884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Suppress</a:t>
            </a:r>
            <a:r>
              <a:rPr lang="fr-CH" dirty="0"/>
              <a:t> </a:t>
            </a:r>
            <a:r>
              <a:rPr lang="fr-CH" dirty="0" err="1"/>
              <a:t>Median</a:t>
            </a:r>
            <a:r>
              <a:rPr lang="fr-CH" dirty="0"/>
              <a:t> </a:t>
            </a:r>
            <a:r>
              <a:rPr lang="fr-CH" dirty="0" err="1"/>
              <a:t>channel</a:t>
            </a:r>
            <a:endParaRPr lang="fr-CH" dirty="0"/>
          </a:p>
          <a:p>
            <a:r>
              <a:rPr lang="fr-CH" dirty="0"/>
              <a:t>Blue </a:t>
            </a:r>
            <a:r>
              <a:rPr lang="fr-CH" dirty="0" err="1"/>
              <a:t>effect</a:t>
            </a:r>
            <a:r>
              <a:rPr lang="fr-CH" dirty="0"/>
              <a:t> -&gt; Background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FB012DC-19E4-59E6-6535-71C3AD277E9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14/19</a:t>
            </a:r>
            <a:endParaRPr lang="fr-CH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7F1C9BE-EB32-7559-3CCD-CEDA9C56EA2A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F206A42-8C58-C0A6-CA2C-BE13981D40F0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810BF6A-D3D8-33B9-B549-6480EC401EDF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26590DA-09CF-4C3A-5566-B4DC72E3B81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30103992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E2F9AD-9949-18E3-8C0A-FA2AF6EAF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527" y="0"/>
            <a:ext cx="10353762" cy="970450"/>
          </a:xfrm>
        </p:spPr>
        <p:txBody>
          <a:bodyPr/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 + </a:t>
            </a:r>
            <a:r>
              <a:rPr lang="fr-CH" dirty="0" err="1"/>
              <a:t>watershed</a:t>
            </a:r>
            <a:endParaRPr lang="fr-CH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A0346F9-61E3-8865-9AE4-70C31955F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65" y="1656911"/>
            <a:ext cx="2585756" cy="37189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E7317D4-1E9A-8C62-C25E-DCC297535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054" y="1656911"/>
            <a:ext cx="2542050" cy="371892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D2885F66-14F6-A1B3-8C5A-62E7773AE9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437" y="1656911"/>
            <a:ext cx="2494683" cy="371892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DEB2AE14-4CF4-CAF2-4A11-C5A8B73A3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453" y="1656911"/>
            <a:ext cx="2468385" cy="3718925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6AA750B-7AE7-F6C8-AAF3-CE9F650C8C45}"/>
              </a:ext>
            </a:extLst>
          </p:cNvPr>
          <p:cNvSpPr txBox="1"/>
          <p:nvPr/>
        </p:nvSpPr>
        <p:spPr>
          <a:xfrm>
            <a:off x="550162" y="1225685"/>
            <a:ext cx="25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New </a:t>
            </a:r>
            <a:r>
              <a:rPr lang="fr-CH" dirty="0" err="1"/>
              <a:t>dist</a:t>
            </a:r>
            <a:r>
              <a:rPr lang="fr-CH" dirty="0"/>
              <a:t> </a:t>
            </a:r>
            <a:r>
              <a:rPr lang="fr-CH" dirty="0" err="1"/>
              <a:t>transform</a:t>
            </a:r>
            <a:endParaRPr lang="fr-CH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9CB5512E-ECD8-25E3-2408-AAE9FB387948}"/>
              </a:ext>
            </a:extLst>
          </p:cNvPr>
          <p:cNvSpPr txBox="1"/>
          <p:nvPr/>
        </p:nvSpPr>
        <p:spPr>
          <a:xfrm>
            <a:off x="3476054" y="1225685"/>
            <a:ext cx="25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Open, </a:t>
            </a:r>
            <a:r>
              <a:rPr lang="fr-CH" dirty="0" err="1"/>
              <a:t>binarize</a:t>
            </a:r>
            <a:r>
              <a:rPr lang="fr-CH" dirty="0"/>
              <a:t>, Open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E5415B0-D3B1-F290-8374-4BFEF670EE6E}"/>
              </a:ext>
            </a:extLst>
          </p:cNvPr>
          <p:cNvSpPr txBox="1"/>
          <p:nvPr/>
        </p:nvSpPr>
        <p:spPr>
          <a:xfrm>
            <a:off x="6348437" y="1242150"/>
            <a:ext cx="25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Watershed</a:t>
            </a:r>
            <a:endParaRPr lang="fr-CH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E82CBA9A-AE7F-F4DA-2E0A-91D0E74BA2C6}"/>
              </a:ext>
            </a:extLst>
          </p:cNvPr>
          <p:cNvSpPr txBox="1"/>
          <p:nvPr/>
        </p:nvSpPr>
        <p:spPr>
          <a:xfrm>
            <a:off x="9109865" y="1225685"/>
            <a:ext cx="2595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Contours </a:t>
            </a:r>
            <a:r>
              <a:rPr lang="fr-CH" dirty="0" err="1"/>
              <a:t>reporting</a:t>
            </a:r>
            <a:endParaRPr lang="fr-CH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446E577-A6E3-B0A1-1592-7AC268B4FC1C}"/>
              </a:ext>
            </a:extLst>
          </p:cNvPr>
          <p:cNvSpPr txBox="1"/>
          <p:nvPr/>
        </p:nvSpPr>
        <p:spPr>
          <a:xfrm>
            <a:off x="559965" y="5552388"/>
            <a:ext cx="10921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b="1" dirty="0"/>
              <a:t>Highlight</a:t>
            </a:r>
            <a:r>
              <a:rPr lang="fr-CH" dirty="0"/>
              <a:t>: Distance </a:t>
            </a:r>
            <a:r>
              <a:rPr lang="fr-CH" dirty="0" err="1"/>
              <a:t>transform</a:t>
            </a:r>
            <a:r>
              <a:rPr lang="fr-CH" dirty="0"/>
              <a:t> </a:t>
            </a:r>
            <a:r>
              <a:rPr lang="fr-CH" dirty="0" err="1"/>
              <a:t>binarization</a:t>
            </a:r>
            <a:r>
              <a:rPr lang="fr-CH" dirty="0"/>
              <a:t>, Challenge: How </a:t>
            </a:r>
            <a:r>
              <a:rPr lang="fr-CH" dirty="0" err="1"/>
              <a:t>many</a:t>
            </a:r>
            <a:r>
              <a:rPr lang="fr-CH" dirty="0"/>
              <a:t> </a:t>
            </a:r>
            <a:r>
              <a:rPr lang="fr-CH" dirty="0" err="1"/>
              <a:t>morph</a:t>
            </a:r>
            <a:r>
              <a:rPr lang="fr-CH" dirty="0"/>
              <a:t> </a:t>
            </a:r>
            <a:r>
              <a:rPr lang="fr-CH" dirty="0" err="1"/>
              <a:t>operations</a:t>
            </a:r>
            <a:r>
              <a:rPr lang="fr-CH" dirty="0"/>
              <a:t> ?</a:t>
            </a:r>
          </a:p>
          <a:p>
            <a:r>
              <a:rPr lang="fr-CH" b="1" dirty="0" err="1"/>
              <a:t>Untested</a:t>
            </a:r>
            <a:r>
              <a:rPr lang="fr-CH" dirty="0"/>
              <a:t>: </a:t>
            </a:r>
            <a:r>
              <a:rPr lang="fr-CH" dirty="0" err="1"/>
              <a:t>Different</a:t>
            </a:r>
            <a:r>
              <a:rPr lang="fr-CH" dirty="0"/>
              <a:t> distance </a:t>
            </a:r>
            <a:r>
              <a:rPr lang="fr-CH" dirty="0" err="1"/>
              <a:t>functions</a:t>
            </a:r>
            <a:endParaRPr lang="fr-CH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6C0241C-C2A3-42C9-2E7A-3995A9751777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15/19</a:t>
            </a:r>
            <a:endParaRPr lang="fr-CH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CB54BA0-C6FE-D630-160D-C8F6CC657BA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C125DF58-EC8C-BFA8-FB84-4D3696EA259E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6C490DB-069E-5EB9-0281-3C21505870EE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C71CCAF-94B2-FC29-9FC4-6EF2C21C07E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4199620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D3F25A8-EB69-B0E9-44EC-04D50C9A7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>
            <a:normAutofit/>
          </a:bodyPr>
          <a:lstStyle/>
          <a:p>
            <a:r>
              <a:rPr lang="fr-CH" dirty="0"/>
              <a:t>Blobs – Preliminary test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5C2B90-CA50-E8F8-B6C8-8E2916804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27623"/>
            <a:ext cx="5978072" cy="3567225"/>
          </a:xfrm>
        </p:spPr>
        <p:txBody>
          <a:bodyPr anchor="ctr">
            <a:normAutofit/>
          </a:bodyPr>
          <a:lstStyle/>
          <a:p>
            <a:pPr>
              <a:buClr>
                <a:srgbClr val="8CE1A5"/>
              </a:buClr>
            </a:pPr>
            <a:r>
              <a:rPr lang="fr-CH"/>
              <a:t>Hough circle: Too precise</a:t>
            </a:r>
          </a:p>
          <a:p>
            <a:pPr>
              <a:buClr>
                <a:srgbClr val="8CE1A5"/>
              </a:buClr>
            </a:pPr>
            <a:r>
              <a:rPr lang="fr-CH"/>
              <a:t>Problem of segmentation + counting zones</a:t>
            </a:r>
          </a:p>
          <a:p>
            <a:pPr lvl="1">
              <a:buClr>
                <a:srgbClr val="8CE1A5"/>
              </a:buClr>
            </a:pPr>
            <a:r>
              <a:rPr lang="fr-CH"/>
              <a:t>Missmatch Zone = Missmatch count</a:t>
            </a:r>
          </a:p>
          <a:p>
            <a:pPr>
              <a:buClr>
                <a:srgbClr val="8CE1A5"/>
              </a:buClr>
            </a:pPr>
            <a:r>
              <a:rPr lang="fr-CH"/>
              <a:t>Blob detection - Patatoids</a:t>
            </a:r>
          </a:p>
        </p:txBody>
      </p:sp>
      <p:pic>
        <p:nvPicPr>
          <p:cNvPr id="12" name="Picture 9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F9575C2-1095-ECDD-DC77-9E9736AAB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945" y="643465"/>
            <a:ext cx="3378456" cy="510337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4F9B952-3C2A-D890-1752-655EAD007F93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16/19</a:t>
            </a:r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858A44C-C268-4131-1282-F4516F40E62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488C820-D6E5-4434-11EB-B8D9480EB7D8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B2C9863-51D6-85E5-9CD8-B41F0D600BEE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3C1C0E7-5BE1-78CA-5F1F-115BE66EAB33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564146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9F9024-5E91-E19B-F67D-F003BC580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9840"/>
            <a:ext cx="10353762" cy="970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Blobs + Kmeans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9CFBBA-0853-F299-0DFD-73D8E83F5F2D}"/>
              </a:ext>
            </a:extLst>
          </p:cNvPr>
          <p:cNvSpPr txBox="1"/>
          <p:nvPr/>
        </p:nvSpPr>
        <p:spPr>
          <a:xfrm>
            <a:off x="1769829" y="1663741"/>
            <a:ext cx="2539524" cy="4058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Parameters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Area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Circularity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Convexity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Intertia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 ratio</a:t>
            </a:r>
          </a:p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  <a:buChar char="•"/>
            </a:pPr>
            <a:r>
              <a:rPr lang="en-US" dirty="0" err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Etc</a:t>
            </a: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,,,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72C0A9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190505-8C5B-4D13-B1A4-F89EAD645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98132"/>
            <a:ext cx="4333632" cy="3521077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C412803-D28E-6BAA-8566-7C628EF88C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3" r="7811"/>
          <a:stretch/>
        </p:blipFill>
        <p:spPr>
          <a:xfrm>
            <a:off x="5387348" y="1338791"/>
            <a:ext cx="2824063" cy="470865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F76593F-949F-5B4E-5B0D-90B2F7D28A4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43" r="8634" b="-2"/>
          <a:stretch/>
        </p:blipFill>
        <p:spPr>
          <a:xfrm>
            <a:off x="8459125" y="1338790"/>
            <a:ext cx="2819080" cy="470865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C5AE5DCE-13BF-EEAA-E5E6-8FCD25E47BB1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17/19</a:t>
            </a:r>
            <a:endParaRPr lang="fr-CH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0D1050-42EB-2EA9-6935-0237C985A8E6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29F9F99-41C5-A5D3-D19B-35DF15F4D01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26B17B4-E984-4B2A-8C05-64257A4A0D1A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ED59179-BE37-8D46-342F-6BF6F96ACA70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367507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558CAE-2976-41D7-855A-AAEB41A1D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8516"/>
            <a:ext cx="10353762" cy="970450"/>
          </a:xfrm>
        </p:spPr>
        <p:txBody>
          <a:bodyPr/>
          <a:lstStyle/>
          <a:p>
            <a:r>
              <a:rPr lang="fr-CH" dirty="0" err="1"/>
              <a:t>Problem</a:t>
            </a:r>
            <a:r>
              <a:rPr lang="fr-CH" dirty="0"/>
              <a:t> Blobs </a:t>
            </a:r>
            <a:r>
              <a:rPr lang="fr-CH" dirty="0" err="1"/>
              <a:t>could</a:t>
            </a:r>
            <a:r>
              <a:rPr lang="fr-CH" dirty="0"/>
              <a:t> </a:t>
            </a:r>
            <a:r>
              <a:rPr lang="fr-CH" dirty="0" err="1"/>
              <a:t>resolve</a:t>
            </a:r>
            <a:endParaRPr lang="fr-CH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1280C0C-BA97-5541-8099-F22152055F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06436" y="2001106"/>
            <a:ext cx="2570281" cy="3781279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07EFB5B-8B31-188B-DB5A-009AE9D5C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1" y="1952393"/>
            <a:ext cx="2619104" cy="378127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E13566D9-7FA6-B155-F2CA-D0A6973E2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653" y="1963272"/>
            <a:ext cx="2617914" cy="3821553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D018DB5-414A-E266-9ADD-47FEDAA11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8472" y="2001106"/>
            <a:ext cx="2570935" cy="378127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B403F261-7CB5-E727-1C45-EED3A62E17C8}"/>
              </a:ext>
            </a:extLst>
          </p:cNvPr>
          <p:cNvSpPr txBox="1"/>
          <p:nvPr/>
        </p:nvSpPr>
        <p:spPr>
          <a:xfrm>
            <a:off x="502457" y="1503471"/>
            <a:ext cx="25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 err="1"/>
              <a:t>Dataset</a:t>
            </a:r>
            <a:r>
              <a:rPr lang="fr-CH" dirty="0"/>
              <a:t> image 0017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EBBDE2E-BA7A-6C6C-1D07-C170D5D9C9E0}"/>
              </a:ext>
            </a:extLst>
          </p:cNvPr>
          <p:cNvSpPr txBox="1"/>
          <p:nvPr/>
        </p:nvSpPr>
        <p:spPr>
          <a:xfrm>
            <a:off x="3431487" y="1506095"/>
            <a:ext cx="25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 </a:t>
            </a:r>
            <a:r>
              <a:rPr lang="fr-CH" dirty="0" err="1"/>
              <a:t>canny</a:t>
            </a:r>
            <a:endParaRPr lang="fr-CH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95E528A-C386-5F99-699A-119F21BD90BF}"/>
              </a:ext>
            </a:extLst>
          </p:cNvPr>
          <p:cNvSpPr txBox="1"/>
          <p:nvPr/>
        </p:nvSpPr>
        <p:spPr>
          <a:xfrm>
            <a:off x="6232730" y="1525531"/>
            <a:ext cx="25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 + </a:t>
            </a:r>
            <a:r>
              <a:rPr lang="fr-CH" dirty="0" err="1"/>
              <a:t>watershed</a:t>
            </a:r>
            <a:endParaRPr lang="fr-CH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F276C13-2DF1-45ED-5980-ECE50A80D34D}"/>
              </a:ext>
            </a:extLst>
          </p:cNvPr>
          <p:cNvSpPr txBox="1"/>
          <p:nvPr/>
        </p:nvSpPr>
        <p:spPr>
          <a:xfrm>
            <a:off x="9033416" y="1503471"/>
            <a:ext cx="2517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Blob </a:t>
            </a:r>
            <a:r>
              <a:rPr lang="fr-CH" dirty="0" err="1"/>
              <a:t>detection</a:t>
            </a:r>
            <a:endParaRPr lang="fr-CH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E5CB299-C612-37B8-5C71-80CCF0544AC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18/19</a:t>
            </a:r>
            <a:endParaRPr lang="fr-CH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861DDDB-4AE6-2CFC-FEE4-CCCA8065A6B9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AE26B03-01FC-8F49-FA18-EDEA3493570F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24EEBAFF-17D9-FA0C-F9E3-09AA64A1D7B8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5A6C934-8724-DD08-7E09-BE51A9B0D2A5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2141320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93EF1C-BA53-1820-D29F-3C8C5A7F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116013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fr-CH" sz="3600"/>
              <a:t>Future work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D73D810-CDC0-AF92-7576-ABB6F6CE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1116013"/>
            <a:ext cx="6245225" cy="4625975"/>
          </a:xfrm>
        </p:spPr>
        <p:txBody>
          <a:bodyPr/>
          <a:lstStyle/>
          <a:p>
            <a:r>
              <a:rPr lang="fr-CH" dirty="0"/>
              <a:t>Focus on </a:t>
            </a:r>
            <a:r>
              <a:rPr lang="fr-CH" dirty="0" err="1"/>
              <a:t>promising</a:t>
            </a:r>
            <a:r>
              <a:rPr lang="fr-CH" dirty="0"/>
              <a:t> combinations</a:t>
            </a:r>
          </a:p>
          <a:p>
            <a:pPr lvl="1"/>
            <a:r>
              <a:rPr lang="fr-CH" dirty="0"/>
              <a:t>K-</a:t>
            </a:r>
            <a:r>
              <a:rPr lang="fr-CH" dirty="0" err="1"/>
              <a:t>means</a:t>
            </a:r>
            <a:endParaRPr lang="fr-CH" dirty="0"/>
          </a:p>
          <a:p>
            <a:pPr lvl="1"/>
            <a:r>
              <a:rPr lang="fr-CH" dirty="0"/>
              <a:t>K-</a:t>
            </a:r>
            <a:r>
              <a:rPr lang="fr-CH" dirty="0" err="1"/>
              <a:t>means</a:t>
            </a:r>
            <a:r>
              <a:rPr lang="fr-CH" dirty="0"/>
              <a:t>, </a:t>
            </a:r>
            <a:r>
              <a:rPr lang="fr-CH" dirty="0" err="1"/>
              <a:t>watershed</a:t>
            </a:r>
            <a:endParaRPr lang="fr-CH" dirty="0"/>
          </a:p>
          <a:p>
            <a:pPr lvl="1"/>
            <a:r>
              <a:rPr lang="fr-CH" dirty="0"/>
              <a:t>Blob ?</a:t>
            </a:r>
          </a:p>
          <a:p>
            <a:r>
              <a:rPr lang="fr-CH" dirty="0"/>
              <a:t>Focus on fine-tuning</a:t>
            </a:r>
          </a:p>
          <a:p>
            <a:pPr lvl="1"/>
            <a:r>
              <a:rPr lang="fr-CH" dirty="0"/>
              <a:t>Traduction to python scripts</a:t>
            </a:r>
          </a:p>
          <a:p>
            <a:pPr lvl="1"/>
            <a:r>
              <a:rPr lang="fr-CH" dirty="0"/>
              <a:t>Input </a:t>
            </a:r>
            <a:r>
              <a:rPr lang="fr-CH" dirty="0" err="1"/>
              <a:t>parameters</a:t>
            </a:r>
            <a:endParaRPr lang="fr-CH" dirty="0"/>
          </a:p>
          <a:p>
            <a:pPr lvl="1"/>
            <a:r>
              <a:rPr lang="fr-CH" dirty="0" err="1"/>
              <a:t>Result</a:t>
            </a:r>
            <a:r>
              <a:rPr lang="fr-CH" dirty="0"/>
              <a:t> </a:t>
            </a:r>
            <a:r>
              <a:rPr lang="fr-CH" dirty="0" err="1"/>
              <a:t>summary</a:t>
            </a:r>
            <a:endParaRPr lang="fr-CH" dirty="0"/>
          </a:p>
          <a:p>
            <a:r>
              <a:rPr lang="fr-CH" dirty="0"/>
              <a:t>Image </a:t>
            </a:r>
            <a:r>
              <a:rPr lang="fr-CH" dirty="0" err="1"/>
              <a:t>labeling</a:t>
            </a:r>
            <a:endParaRPr lang="fr-CH" dirty="0"/>
          </a:p>
          <a:p>
            <a:r>
              <a:rPr lang="fr-CH" dirty="0"/>
              <a:t>Compare </a:t>
            </a:r>
            <a:r>
              <a:rPr lang="fr-CH" dirty="0" err="1"/>
              <a:t>parameter</a:t>
            </a:r>
            <a:r>
              <a:rPr lang="fr-CH" dirty="0"/>
              <a:t> values and </a:t>
            </a:r>
            <a:r>
              <a:rPr lang="fr-CH" dirty="0" err="1"/>
              <a:t>results</a:t>
            </a:r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248B4CD-8657-3FE7-8FBF-0368F632A65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19/19</a:t>
            </a:r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D23D1D-3729-FD35-DB45-258447E74A0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727C29-73FE-B396-F3F6-301B6E7E076F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01D16D-5CCE-CE66-5A0F-5DABE9BB967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EB23E5A-43F2-18C3-ED4D-7174E92A34D1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915271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1FF85B-BFB4-A8C8-6F72-25223E21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fr-CH" sz="3600" dirty="0"/>
              <a:t>Table of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31B327-0E35-1D76-BD34-CEC09038B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7" y="873933"/>
            <a:ext cx="6733164" cy="5110134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 sz="2800" dirty="0" err="1"/>
              <a:t>Implementation</a:t>
            </a:r>
            <a:endParaRPr lang="fr-CH" sz="28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/>
              <a:t>Objectives and technologies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CH" sz="2400" dirty="0" err="1"/>
              <a:t>Algorithm</a:t>
            </a:r>
            <a:endParaRPr lang="fr-CH" sz="24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 err="1"/>
              <a:t>Search</a:t>
            </a:r>
            <a:endParaRPr lang="fr-CH" sz="2400" dirty="0"/>
          </a:p>
          <a:p>
            <a:pPr marL="514350" indent="-514350">
              <a:buFont typeface="+mj-lt"/>
              <a:buAutoNum type="arabicPeriod"/>
            </a:pPr>
            <a:r>
              <a:rPr lang="fr-CH" sz="2800" dirty="0"/>
              <a:t>Best bundle</a:t>
            </a:r>
          </a:p>
          <a:p>
            <a:pPr marL="514350" indent="-514350">
              <a:buFont typeface="+mj-lt"/>
              <a:buAutoNum type="arabicPeriod"/>
            </a:pPr>
            <a:r>
              <a:rPr lang="fr-CH" sz="2800" dirty="0"/>
              <a:t>Data </a:t>
            </a:r>
            <a:r>
              <a:rPr lang="fr-CH" sz="2800" dirty="0" err="1"/>
              <a:t>analysis</a:t>
            </a:r>
            <a:endParaRPr lang="fr-CH" sz="2800" dirty="0"/>
          </a:p>
          <a:p>
            <a:pPr marL="514350" indent="-514350">
              <a:buFont typeface="+mj-lt"/>
              <a:buAutoNum type="arabicPeriod"/>
            </a:pPr>
            <a:r>
              <a:rPr lang="fr-CH" sz="2800" dirty="0"/>
              <a:t>Conclusion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98A2C4-DEC8-A5D6-90B6-F9DCC4550D47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2/19</a:t>
            </a:r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55DF09-F115-5089-90A7-93424B09344B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574C50-6798-29B6-D882-D4E22461DF54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BA4E5B-9BC1-0A99-4FDF-2708A54213D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FF83E2D-DFFC-5ABD-06F1-194F3D0F5535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688281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16EE3E8A-3A63-2A9C-34C9-3289F4138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" b="1098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47987C-200E-4518-EC9D-7FFECF0C9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24" y="845389"/>
            <a:ext cx="3596420" cy="979017"/>
          </a:xfrm>
        </p:spPr>
        <p:txBody>
          <a:bodyPr anchor="b">
            <a:normAutofit/>
          </a:bodyPr>
          <a:lstStyle/>
          <a:p>
            <a:pPr algn="l"/>
            <a:r>
              <a:rPr lang="fr-CH" sz="2400" dirty="0"/>
              <a:t>1. Design phase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D501D7-602F-6CB7-33EC-48689D37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424" y="3142034"/>
            <a:ext cx="3531684" cy="2505393"/>
          </a:xfrm>
        </p:spPr>
        <p:txBody>
          <a:bodyPr anchor="t">
            <a:normAutofit/>
          </a:bodyPr>
          <a:lstStyle/>
          <a:p>
            <a:r>
              <a:rPr lang="en-US" sz="4000" dirty="0"/>
              <a:t>Analysis</a:t>
            </a:r>
          </a:p>
          <a:p>
            <a:r>
              <a:rPr lang="en-US" sz="4000" dirty="0"/>
              <a:t>Planification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0991BE8-5A40-BD9A-6905-574EF812FBD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3/19</a:t>
            </a:r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6548E3-F09A-EDFF-5F97-DD5C5D233F3C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AB8B0D-BD81-DFDE-A66B-782AB0FEA8EF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BFB6B5-05BC-8408-B7D1-5704C5C8250A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D447D9-D8A6-204D-8FE9-37451DBF3B71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4211145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B6065-973F-0C42-A622-82787CDD1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1.1 Objectives and technologies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D84477B-D8E7-4BAC-75C6-70C003304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Objectives</a:t>
            </a:r>
          </a:p>
          <a:p>
            <a:pPr lvl="1"/>
            <a:r>
              <a:rPr lang="fr-CH" dirty="0"/>
              <a:t>Count </a:t>
            </a:r>
            <a:r>
              <a:rPr lang="fr-CH" dirty="0" err="1"/>
              <a:t>bacteria</a:t>
            </a:r>
            <a:endParaRPr lang="fr-CH" dirty="0"/>
          </a:p>
          <a:p>
            <a:pPr lvl="2"/>
            <a:r>
              <a:rPr lang="fr-CH" dirty="0" err="1"/>
              <a:t>Side</a:t>
            </a:r>
            <a:r>
              <a:rPr lang="fr-CH" dirty="0"/>
              <a:t> challenge: </a:t>
            </a:r>
            <a:r>
              <a:rPr lang="fr-CH" dirty="0" err="1"/>
              <a:t>Rebuild</a:t>
            </a:r>
            <a:r>
              <a:rPr lang="fr-CH" dirty="0"/>
              <a:t> contours ?</a:t>
            </a:r>
          </a:p>
          <a:p>
            <a:pPr lvl="1"/>
            <a:r>
              <a:rPr lang="fr-CH" dirty="0" err="1"/>
              <a:t>Dataset</a:t>
            </a:r>
            <a:r>
              <a:rPr lang="fr-CH" dirty="0"/>
              <a:t>: 10 images</a:t>
            </a:r>
          </a:p>
          <a:p>
            <a:pPr lvl="1"/>
            <a:r>
              <a:rPr lang="fr-CH" dirty="0" err="1"/>
              <a:t>Experiment</a:t>
            </a:r>
            <a:r>
              <a:rPr lang="fr-CH" dirty="0"/>
              <a:t>, combine, analyse, compare</a:t>
            </a:r>
          </a:p>
          <a:p>
            <a:r>
              <a:rPr lang="fr-CH" dirty="0" err="1"/>
              <a:t>Technology</a:t>
            </a:r>
            <a:endParaRPr lang="fr-CH" dirty="0"/>
          </a:p>
          <a:p>
            <a:pPr lvl="1"/>
            <a:r>
              <a:rPr lang="fr-CH" dirty="0"/>
              <a:t>Python</a:t>
            </a:r>
          </a:p>
          <a:p>
            <a:pPr lvl="1"/>
            <a:r>
              <a:rPr lang="fr-CH" dirty="0"/>
              <a:t>OpenCV2</a:t>
            </a:r>
          </a:p>
          <a:p>
            <a:pPr lvl="1"/>
            <a:r>
              <a:rPr lang="fr-CH" dirty="0"/>
              <a:t>Visual studio code, </a:t>
            </a:r>
            <a:r>
              <a:rPr lang="fr-CH" dirty="0" err="1"/>
              <a:t>jupyter</a:t>
            </a:r>
            <a:r>
              <a:rPr lang="fr-CH" dirty="0"/>
              <a:t> notebooks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13E1D0-FA9B-3E14-0DC9-978B8A3E5A02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4/19</a:t>
            </a:r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9D450F-E8EC-B417-C35A-C643FA8F5834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5BBB47-4448-5C98-B6D3-40F39A622B67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DD5E6B-B364-0B41-FA10-A044B925434D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0FAC23-42C4-012C-81EF-88A8C1BF9212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346797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5CCA8-08E2-4063-04A2-E47954E86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1.2 </a:t>
            </a:r>
            <a:r>
              <a:rPr lang="fr-CH" dirty="0" err="1"/>
              <a:t>Analysis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6218F74-76BC-371B-C3D7-4D74E3F70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5253541" cy="4058751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fr-CH" dirty="0" err="1"/>
              <a:t>Dataset</a:t>
            </a:r>
            <a:r>
              <a:rPr lang="fr-CH" dirty="0"/>
              <a:t> </a:t>
            </a:r>
            <a:r>
              <a:rPr lang="fr-CH" dirty="0" err="1"/>
              <a:t>analysis</a:t>
            </a:r>
            <a:endParaRPr lang="fr-CH" dirty="0"/>
          </a:p>
          <a:p>
            <a:r>
              <a:rPr lang="fr-CH" dirty="0" err="1"/>
              <a:t>Convenient</a:t>
            </a:r>
            <a:r>
              <a:rPr lang="fr-CH" dirty="0"/>
              <a:t> points</a:t>
            </a:r>
          </a:p>
          <a:p>
            <a:pPr lvl="1"/>
            <a:r>
              <a:rPr lang="fr-CH" dirty="0"/>
              <a:t>Not </a:t>
            </a:r>
            <a:r>
              <a:rPr lang="fr-CH" dirty="0" err="1"/>
              <a:t>many</a:t>
            </a:r>
            <a:r>
              <a:rPr lang="fr-CH" dirty="0"/>
              <a:t> </a:t>
            </a:r>
            <a:r>
              <a:rPr lang="fr-CH" dirty="0" err="1"/>
              <a:t>overlaps</a:t>
            </a:r>
            <a:endParaRPr lang="fr-CH" dirty="0"/>
          </a:p>
          <a:p>
            <a:pPr lvl="1"/>
            <a:r>
              <a:rPr lang="fr-CH" dirty="0" err="1"/>
              <a:t>Color</a:t>
            </a:r>
            <a:r>
              <a:rPr lang="fr-CH" dirty="0"/>
              <a:t> </a:t>
            </a:r>
            <a:r>
              <a:rPr lang="fr-CH" dirty="0" err="1"/>
              <a:t>domains</a:t>
            </a:r>
            <a:endParaRPr lang="fr-CH" dirty="0"/>
          </a:p>
          <a:p>
            <a:pPr lvl="1"/>
            <a:r>
              <a:rPr lang="fr-CH" dirty="0"/>
              <a:t>Sure background / No </a:t>
            </a:r>
            <a:r>
              <a:rPr lang="fr-CH" dirty="0" err="1"/>
              <a:t>luminosity</a:t>
            </a:r>
            <a:r>
              <a:rPr lang="fr-CH" dirty="0"/>
              <a:t> noise</a:t>
            </a:r>
          </a:p>
          <a:p>
            <a:r>
              <a:rPr lang="fr-CH" dirty="0"/>
              <a:t>Hot points</a:t>
            </a:r>
          </a:p>
          <a:p>
            <a:pPr lvl="1"/>
            <a:r>
              <a:rPr lang="fr-CH" dirty="0" err="1"/>
              <a:t>Irregular</a:t>
            </a:r>
            <a:r>
              <a:rPr lang="fr-CH" dirty="0"/>
              <a:t> </a:t>
            </a:r>
            <a:r>
              <a:rPr lang="fr-CH" dirty="0" err="1"/>
              <a:t>bacteria</a:t>
            </a:r>
            <a:r>
              <a:rPr lang="fr-CH" dirty="0"/>
              <a:t> </a:t>
            </a:r>
            <a:r>
              <a:rPr lang="fr-CH" dirty="0" err="1"/>
              <a:t>shapes</a:t>
            </a:r>
            <a:endParaRPr lang="fr-CH" dirty="0"/>
          </a:p>
          <a:p>
            <a:pPr lvl="1"/>
            <a:r>
              <a:rPr lang="fr-CH" dirty="0" err="1"/>
              <a:t>Bacteria</a:t>
            </a:r>
            <a:r>
              <a:rPr lang="fr-CH" dirty="0"/>
              <a:t> </a:t>
            </a:r>
            <a:r>
              <a:rPr lang="fr-CH" dirty="0" err="1"/>
              <a:t>proximity</a:t>
            </a:r>
            <a:endParaRPr lang="fr-CH" dirty="0"/>
          </a:p>
          <a:p>
            <a:pPr lvl="1"/>
            <a:r>
              <a:rPr lang="fr-CH" dirty="0" err="1"/>
              <a:t>Blurriness</a:t>
            </a:r>
            <a:endParaRPr lang="fr-CH" dirty="0"/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2739291C-5C77-0F84-5F92-DE56F9EEF7D9}"/>
              </a:ext>
            </a:extLst>
          </p:cNvPr>
          <p:cNvSpPr txBox="1">
            <a:spLocks/>
          </p:cNvSpPr>
          <p:nvPr/>
        </p:nvSpPr>
        <p:spPr>
          <a:xfrm>
            <a:off x="6014016" y="1732449"/>
            <a:ext cx="5253541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fr-CH" dirty="0" err="1"/>
              <a:t>Planned</a:t>
            </a:r>
            <a:r>
              <a:rPr lang="fr-CH" dirty="0"/>
              <a:t> </a:t>
            </a:r>
            <a:r>
              <a:rPr lang="fr-CH" dirty="0" err="1"/>
              <a:t>methods</a:t>
            </a:r>
            <a:endParaRPr lang="fr-CH" dirty="0"/>
          </a:p>
          <a:p>
            <a:pPr lvl="1"/>
            <a:r>
              <a:rPr lang="fr-CH" dirty="0" err="1"/>
              <a:t>Histogram</a:t>
            </a:r>
            <a:r>
              <a:rPr lang="fr-CH" dirty="0"/>
              <a:t> </a:t>
            </a:r>
            <a:r>
              <a:rPr lang="fr-CH" dirty="0" err="1"/>
              <a:t>analysis</a:t>
            </a:r>
            <a:endParaRPr lang="fr-CH" dirty="0"/>
          </a:p>
          <a:p>
            <a:pPr lvl="1"/>
            <a:r>
              <a:rPr lang="fr-CH" dirty="0"/>
              <a:t>Binarisation</a:t>
            </a:r>
          </a:p>
          <a:p>
            <a:pPr lvl="1"/>
            <a:r>
              <a:rPr lang="fr-CH" dirty="0"/>
              <a:t>Edge </a:t>
            </a:r>
            <a:r>
              <a:rPr lang="fr-CH" dirty="0" err="1"/>
              <a:t>detection</a:t>
            </a:r>
            <a:r>
              <a:rPr lang="fr-CH" dirty="0"/>
              <a:t> - </a:t>
            </a:r>
            <a:r>
              <a:rPr lang="fr-CH" dirty="0" err="1"/>
              <a:t>Canny</a:t>
            </a:r>
            <a:endParaRPr lang="fr-CH" dirty="0"/>
          </a:p>
          <a:p>
            <a:pPr lvl="1"/>
            <a:r>
              <a:rPr lang="fr-CH" dirty="0"/>
              <a:t>Segmentation – </a:t>
            </a:r>
            <a:r>
              <a:rPr lang="fr-CH" dirty="0" err="1"/>
              <a:t>Watershed</a:t>
            </a:r>
            <a:endParaRPr lang="fr-CH" dirty="0"/>
          </a:p>
          <a:p>
            <a:pPr lvl="1"/>
            <a:r>
              <a:rPr lang="fr-CH" dirty="0"/>
              <a:t>Pattern </a:t>
            </a:r>
            <a:r>
              <a:rPr lang="fr-CH" dirty="0" err="1"/>
              <a:t>matching</a:t>
            </a:r>
            <a:r>
              <a:rPr lang="fr-CH" dirty="0"/>
              <a:t> – </a:t>
            </a:r>
            <a:r>
              <a:rPr lang="fr-CH" dirty="0" err="1"/>
              <a:t>Find</a:t>
            </a:r>
            <a:r>
              <a:rPr lang="fr-CH" dirty="0"/>
              <a:t> </a:t>
            </a:r>
            <a:r>
              <a:rPr lang="fr-CH" dirty="0" err="1"/>
              <a:t>ellipsis</a:t>
            </a:r>
            <a:endParaRPr lang="fr-CH" dirty="0"/>
          </a:p>
          <a:p>
            <a:pPr marL="450000" lvl="1" indent="0">
              <a:buNone/>
            </a:pPr>
            <a:endParaRPr lang="fr-CH" dirty="0"/>
          </a:p>
          <a:p>
            <a:pPr marL="72900" indent="0">
              <a:buNone/>
            </a:pPr>
            <a:r>
              <a:rPr lang="fr-CH" dirty="0" err="1"/>
              <a:t>Additional</a:t>
            </a:r>
            <a:r>
              <a:rPr lang="fr-CH" dirty="0"/>
              <a:t> effort</a:t>
            </a:r>
          </a:p>
          <a:p>
            <a:pPr lvl="1"/>
            <a:r>
              <a:rPr lang="fr-CH" b="1" dirty="0"/>
              <a:t>Can </a:t>
            </a:r>
            <a:r>
              <a:rPr lang="fr-CH" b="1" dirty="0" err="1"/>
              <a:t>we</a:t>
            </a:r>
            <a:r>
              <a:rPr lang="fr-CH" b="1" dirty="0"/>
              <a:t> </a:t>
            </a:r>
            <a:r>
              <a:rPr lang="fr-CH" b="1" dirty="0" err="1"/>
              <a:t>pre</a:t>
            </a:r>
            <a:r>
              <a:rPr lang="fr-CH" b="1" dirty="0"/>
              <a:t>-process to use the </a:t>
            </a:r>
            <a:r>
              <a:rPr lang="fr-CH" b="1" dirty="0" err="1"/>
              <a:t>blue</a:t>
            </a:r>
            <a:r>
              <a:rPr lang="fr-CH" b="1" dirty="0"/>
              <a:t> </a:t>
            </a:r>
            <a:r>
              <a:rPr lang="fr-CH" b="1" dirty="0" err="1"/>
              <a:t>effect</a:t>
            </a:r>
            <a:r>
              <a:rPr lang="fr-CH" b="1" dirty="0"/>
              <a:t> ?</a:t>
            </a:r>
          </a:p>
          <a:p>
            <a:pPr lvl="1"/>
            <a:endParaRPr lang="fr-CH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C9CA41D-F174-3753-52B7-A2E49C435A76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5/19</a:t>
            </a:r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EBD8FB7-B825-C04B-8A8E-B86347B39EDD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625B68B-7CFF-32FF-03D9-9961A66AF581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81E61E5-7AC9-DF0A-487D-846CA2583478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BF4E01A-3ACD-CDE2-05BA-E71ECD268D13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255729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11E9D-249A-70CD-0511-A16F64D7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9345"/>
            <a:ext cx="3535657" cy="615885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CH" sz="3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1.3 Exploration </a:t>
            </a:r>
            <a:r>
              <a:rPr lang="fr-CH" sz="32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tree</a:t>
            </a:r>
            <a:endParaRPr lang="fr-CH" sz="32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F3E8FC-9103-9CE1-88C4-6266DB1A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00519"/>
            <a:ext cx="3535657" cy="4414013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fr-CH" sz="1800" dirty="0" err="1">
                <a:solidFill>
                  <a:schemeClr val="bg1"/>
                </a:solidFill>
              </a:rPr>
              <a:t>Unexpected</a:t>
            </a:r>
            <a:r>
              <a:rPr lang="fr-CH" sz="1800" dirty="0">
                <a:solidFill>
                  <a:schemeClr val="bg1"/>
                </a:solidFill>
              </a:rPr>
              <a:t> </a:t>
            </a:r>
            <a:r>
              <a:rPr lang="fr-CH" sz="1800" dirty="0" err="1">
                <a:solidFill>
                  <a:schemeClr val="bg1"/>
                </a:solidFill>
              </a:rPr>
              <a:t>developments</a:t>
            </a:r>
            <a:endParaRPr lang="fr-CH" sz="18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endParaRPr lang="fr-CH" sz="1400" dirty="0"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fr-CH" sz="1400" dirty="0">
                <a:solidFill>
                  <a:schemeClr val="bg1"/>
                </a:solidFill>
              </a:rPr>
              <a:t>Can </a:t>
            </a:r>
            <a:r>
              <a:rPr lang="fr-CH" sz="1400" dirty="0" err="1">
                <a:solidFill>
                  <a:schemeClr val="bg1"/>
                </a:solidFill>
              </a:rPr>
              <a:t>we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pre</a:t>
            </a:r>
            <a:r>
              <a:rPr lang="fr-CH" sz="1400" dirty="0">
                <a:solidFill>
                  <a:schemeClr val="bg1"/>
                </a:solidFill>
              </a:rPr>
              <a:t>-process to use the </a:t>
            </a:r>
            <a:r>
              <a:rPr lang="fr-CH" sz="1400" dirty="0" err="1">
                <a:solidFill>
                  <a:schemeClr val="bg1"/>
                </a:solidFill>
              </a:rPr>
              <a:t>blue</a:t>
            </a:r>
            <a:r>
              <a:rPr lang="fr-CH" sz="1400" dirty="0">
                <a:solidFill>
                  <a:schemeClr val="bg1"/>
                </a:solidFill>
              </a:rPr>
              <a:t> </a:t>
            </a:r>
            <a:r>
              <a:rPr lang="fr-CH" sz="1400" dirty="0" err="1">
                <a:solidFill>
                  <a:schemeClr val="bg1"/>
                </a:solidFill>
              </a:rPr>
              <a:t>effect</a:t>
            </a:r>
            <a:r>
              <a:rPr lang="fr-CH" sz="1400" dirty="0">
                <a:solidFill>
                  <a:schemeClr val="bg1"/>
                </a:solidFill>
              </a:rPr>
              <a:t> ?</a:t>
            </a: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K-means</a:t>
            </a:r>
          </a:p>
          <a:p>
            <a:pPr marL="36900" indent="0">
              <a:buNone/>
            </a:pP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Unpromising</a:t>
            </a: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Hough circles</a:t>
            </a:r>
          </a:p>
          <a:p>
            <a:pPr lvl="1"/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Blobs ?</a:t>
            </a:r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lvl="1"/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marL="36900" indent="0">
              <a:buNone/>
            </a:pPr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Reality</a:t>
            </a: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Watershed : Distance transform</a:t>
            </a:r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01C1C969-9217-6C5A-A624-1A7461109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9" y="1395863"/>
            <a:ext cx="6642193" cy="4066273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5B413F74-474D-70C8-7FE6-41BED9418BAC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6/19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2DFAA5-E810-CE52-9ED7-4A66278C7D68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Maxime Geminiani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DDBDBC-7668-6017-1018-2F3AE401EBF7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Master </a:t>
            </a:r>
            <a:r>
              <a:rPr lang="fr-CH" sz="1200" dirty="0" err="1">
                <a:solidFill>
                  <a:schemeClr val="bg1"/>
                </a:solidFill>
              </a:rPr>
              <a:t>Benefri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4B9BC45-836D-81F6-B4CF-2DC8658A3708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>
                <a:solidFill>
                  <a:schemeClr val="bg1"/>
                </a:solidFill>
              </a:rPr>
              <a:t>University</a:t>
            </a:r>
            <a:r>
              <a:rPr lang="fr-CH" sz="1200" dirty="0">
                <a:solidFill>
                  <a:schemeClr val="bg1"/>
                </a:solidFill>
              </a:rPr>
              <a:t> of Fribourg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0C3D9B-5988-D0E0-FCEC-C0104EAB0C5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Mini-</a:t>
            </a:r>
            <a:r>
              <a:rPr lang="fr-CH" sz="1200" dirty="0" err="1">
                <a:solidFill>
                  <a:schemeClr val="bg1"/>
                </a:solidFill>
              </a:rPr>
              <a:t>project</a:t>
            </a:r>
            <a:r>
              <a:rPr lang="fr-CH" sz="1200" dirty="0">
                <a:solidFill>
                  <a:schemeClr val="bg1"/>
                </a:solidFill>
              </a:rPr>
              <a:t> </a:t>
            </a:r>
            <a:r>
              <a:rPr lang="fr-CH" sz="1200" dirty="0" err="1">
                <a:solidFill>
                  <a:schemeClr val="bg1"/>
                </a:solidFill>
              </a:rPr>
              <a:t>midterm</a:t>
            </a:r>
            <a:endParaRPr lang="fr-CH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71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FA7B8-1948-1FD9-255F-0EEC0A17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1.4 </a:t>
            </a:r>
            <a:r>
              <a:rPr lang="fr-CH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Processing</a:t>
            </a:r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</a:t>
            </a:r>
            <a:r>
              <a:rPr lang="fr-CH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tree</a:t>
            </a:r>
            <a:endParaRPr lang="fr-CH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B9CB47-743F-D1C1-4264-E26040EFE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488675"/>
            <a:ext cx="3648778" cy="2997725"/>
          </a:xfrm>
        </p:spPr>
        <p:txBody>
          <a:bodyPr anchor="t">
            <a:normAutofit/>
          </a:bodyPr>
          <a:lstStyle/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Reusability</a:t>
            </a: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parameters/tuning</a:t>
            </a:r>
          </a:p>
          <a:p>
            <a:r>
              <a:rPr lang="en-US" sz="2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Combinations</a:t>
            </a:r>
          </a:p>
          <a:p>
            <a:pPr lvl="1"/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More tuning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973AB809-8438-CDCC-A245-E65172D6A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443" y="131018"/>
            <a:ext cx="7073855" cy="60835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4B8E0D2-C2C9-703E-6A18-FD05D183E0AA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7/19</a:t>
            </a:r>
            <a:endParaRPr lang="fr-CH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658B94-CC2B-D57B-C988-2D7BC248C262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Maxime Geminiani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4A2C64-86E7-5301-50DC-954BE9B5115D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Master </a:t>
            </a:r>
            <a:r>
              <a:rPr lang="fr-CH" sz="1200" dirty="0" err="1">
                <a:solidFill>
                  <a:schemeClr val="bg1"/>
                </a:solidFill>
              </a:rPr>
              <a:t>Benefri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84A68B9-097E-E5D6-6369-00AA3063DFAC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>
                <a:solidFill>
                  <a:schemeClr val="bg1"/>
                </a:solidFill>
              </a:rPr>
              <a:t>University</a:t>
            </a:r>
            <a:r>
              <a:rPr lang="fr-CH" sz="1200" dirty="0">
                <a:solidFill>
                  <a:schemeClr val="bg1"/>
                </a:solidFill>
              </a:rPr>
              <a:t> of Fribourg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67C2A5-1E02-A62F-A00A-80E90A0A022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Mini-</a:t>
            </a:r>
            <a:r>
              <a:rPr lang="fr-CH" sz="1200" dirty="0" err="1">
                <a:solidFill>
                  <a:schemeClr val="bg1"/>
                </a:solidFill>
              </a:rPr>
              <a:t>project</a:t>
            </a:r>
            <a:r>
              <a:rPr lang="fr-CH" sz="1200" dirty="0">
                <a:solidFill>
                  <a:schemeClr val="bg1"/>
                </a:solidFill>
              </a:rPr>
              <a:t> </a:t>
            </a:r>
            <a:r>
              <a:rPr lang="fr-CH" sz="1200" dirty="0" err="1">
                <a:solidFill>
                  <a:schemeClr val="bg1"/>
                </a:solidFill>
              </a:rPr>
              <a:t>midterm</a:t>
            </a:r>
            <a:endParaRPr lang="fr-CH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1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4FF7D-4E5C-5761-DEE2-D4F8C7FC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2. Experiments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7E6A959-202B-5FED-BFCF-16A58E2BBE98}"/>
              </a:ext>
            </a:extLst>
          </p:cNvPr>
          <p:cNvSpPr txBox="1">
            <a:spLocks/>
          </p:cNvSpPr>
          <p:nvPr/>
        </p:nvSpPr>
        <p:spPr>
          <a:xfrm>
            <a:off x="913795" y="2127623"/>
            <a:ext cx="5978072" cy="356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>
                <a:latin typeface="+mn-lt"/>
                <a:ea typeface="+mn-ea"/>
                <a:cs typeface="+mn-cs"/>
              </a:rPr>
              <a:t>Dataset 04</a:t>
            </a:r>
          </a:p>
          <a:p>
            <a:pPr marL="571500" indent="-571500" algn="l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>
                <a:latin typeface="+mn-lt"/>
                <a:ea typeface="+mn-ea"/>
                <a:cs typeface="+mn-cs"/>
              </a:rPr>
              <a:t>Basic case</a:t>
            </a:r>
          </a:p>
          <a:p>
            <a:pPr marL="571500" indent="-571500" algn="l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>
                <a:latin typeface="+mn-lt"/>
                <a:ea typeface="+mn-ea"/>
                <a:cs typeface="+mn-cs"/>
              </a:rPr>
              <a:t>Full chain</a:t>
            </a:r>
          </a:p>
        </p:txBody>
      </p:sp>
      <p:pic>
        <p:nvPicPr>
          <p:cNvPr id="21" name="Picture 18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Espace réservé du contenu 4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C3CE6808-91EE-6A5B-701C-5CB1C7AAB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643465"/>
            <a:ext cx="3413222" cy="510337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9DDE0290-449B-B97A-0D10-23F0D1A5B9AA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8/19</a:t>
            </a:r>
            <a:endParaRPr lang="fr-CH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CCB5EAA-6A5C-CC3A-B09E-6D2DAD3C1BB9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5365A1-1A08-985A-C0D2-0A46A0564AD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0E41DEC-62C0-FA06-2BFB-E5869D71EBDB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20B5EE1-0194-FCFE-0075-C90976214E32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137602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9D6B3837-05D6-848C-DB19-E81E41CF1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396" y="473075"/>
            <a:ext cx="2136775" cy="28860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41749E2-57C5-1BDE-0503-20FD8A59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2513" y="473075"/>
            <a:ext cx="2114550" cy="288607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659918DA-9442-556F-17F5-17267AC8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0957" y="3532241"/>
            <a:ext cx="2119313" cy="292100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2333FDB-89F2-E708-BFAD-6C9A4AC49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0957" y="473074"/>
            <a:ext cx="2132013" cy="288607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4646E1A-30C8-3E7C-1293-41A4E6F0A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000" y="3533035"/>
            <a:ext cx="2119313" cy="2921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D060610-B10E-6B4C-D746-A13BDEC2E8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20478" y="3532241"/>
            <a:ext cx="2119313" cy="2921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3944A2B-19B0-5DF4-04AD-049F784B0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757" y="953638"/>
            <a:ext cx="3416158" cy="845979"/>
          </a:xfrm>
        </p:spPr>
        <p:txBody>
          <a:bodyPr>
            <a:normAutofit/>
          </a:bodyPr>
          <a:lstStyle/>
          <a:p>
            <a:r>
              <a:rPr lang="fr-CH" dirty="0">
                <a:solidFill>
                  <a:srgbClr val="FFFFFF"/>
                </a:solidFill>
              </a:rPr>
              <a:t>Trivial process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059C780-3C24-2194-4FC4-2B6C3E031B24}"/>
              </a:ext>
            </a:extLst>
          </p:cNvPr>
          <p:cNvSpPr txBox="1"/>
          <p:nvPr/>
        </p:nvSpPr>
        <p:spPr>
          <a:xfrm>
            <a:off x="1011677" y="1916112"/>
            <a:ext cx="374576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Original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Grayscale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Otsu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Erode / Open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 err="1"/>
              <a:t>Canny</a:t>
            </a:r>
            <a:endParaRPr lang="fr-CH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Contours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CH" dirty="0"/>
          </a:p>
          <a:p>
            <a:r>
              <a:rPr lang="fr-CH" dirty="0"/>
              <a:t>25 Contours </a:t>
            </a:r>
            <a:r>
              <a:rPr lang="fr-CH" dirty="0" err="1"/>
              <a:t>found</a:t>
            </a:r>
            <a:r>
              <a:rPr lang="fr-CH" dirty="0"/>
              <a:t> ?</a:t>
            </a:r>
          </a:p>
          <a:p>
            <a:endParaRPr lang="fr-CH" dirty="0"/>
          </a:p>
          <a:p>
            <a:r>
              <a:rPr lang="fr-CH" dirty="0"/>
              <a:t>Good first approximation / tentative</a:t>
            </a:r>
          </a:p>
          <a:p>
            <a:r>
              <a:rPr lang="fr-CH" dirty="0" err="1"/>
              <a:t>Mitigated</a:t>
            </a:r>
            <a:r>
              <a:rPr lang="fr-CH" dirty="0"/>
              <a:t> </a:t>
            </a:r>
            <a:r>
              <a:rPr lang="fr-CH" dirty="0" err="1"/>
              <a:t>results</a:t>
            </a:r>
            <a:endParaRPr lang="fr-CH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D16A187-2F6B-7492-3C8D-871EBA9735B6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9/19</a:t>
            </a:r>
            <a:endParaRPr lang="fr-CH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EE18EDA-E6D8-DDA8-F149-A0A7CD1B2850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A62D314-1CE2-C9A6-CAD9-3D9215F6795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A7663C-E514-E3F6-63E1-27957178EBEB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23269BE-EFE3-64F6-FD2F-3E994BFE9F2A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</a:t>
            </a:r>
            <a:r>
              <a:rPr lang="fr-CH" sz="1200" dirty="0" err="1"/>
              <a:t>midterm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42354999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712</TotalTime>
  <Words>548</Words>
  <Application>Microsoft Office PowerPoint</Application>
  <PresentationFormat>Grand écran</PresentationFormat>
  <Paragraphs>231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Calisto MT</vt:lpstr>
      <vt:lpstr>Wingdings 2</vt:lpstr>
      <vt:lpstr>Ardoise</vt:lpstr>
      <vt:lpstr>Bacteria counting</vt:lpstr>
      <vt:lpstr>Table of content</vt:lpstr>
      <vt:lpstr>1. Design phase</vt:lpstr>
      <vt:lpstr>1.1 Objectives and technologies</vt:lpstr>
      <vt:lpstr>1.2 Analysis</vt:lpstr>
      <vt:lpstr>1.3 Exploration tree</vt:lpstr>
      <vt:lpstr>1.4 Processing tree</vt:lpstr>
      <vt:lpstr>2. Experiments</vt:lpstr>
      <vt:lpstr>Trivial process</vt:lpstr>
      <vt:lpstr>K-means</vt:lpstr>
      <vt:lpstr>K-means</vt:lpstr>
      <vt:lpstr>Watershed – dist transform</vt:lpstr>
      <vt:lpstr>Watershed - results</vt:lpstr>
      <vt:lpstr>K-means + watershed</vt:lpstr>
      <vt:lpstr>K-means + watershed</vt:lpstr>
      <vt:lpstr>Blobs – Preliminary test</vt:lpstr>
      <vt:lpstr>Blobs + Kmeans</vt:lpstr>
      <vt:lpstr>Problem Blobs could resolve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Bacteria counting</dc:title>
  <dc:creator>Maxime Welcklen</dc:creator>
  <cp:lastModifiedBy>Maxime Welcklen</cp:lastModifiedBy>
  <cp:revision>54</cp:revision>
  <dcterms:created xsi:type="dcterms:W3CDTF">2022-11-26T17:22:05Z</dcterms:created>
  <dcterms:modified xsi:type="dcterms:W3CDTF">2022-12-12T21:49:39Z</dcterms:modified>
</cp:coreProperties>
</file>